
<file path=[Content_Types].xml><?xml version="1.0" encoding="utf-8"?>
<Types xmlns="http://schemas.openxmlformats.org/package/2006/content-types">
  <Default Extension="xml" ContentType="application/vnd.openxmlformats-package.core-properties+xml"/>
  <Default Extension="jpeg" ContentType="image/jpeg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Masters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24f8c48a2b73447b" /><Relationship Type="http://schemas.openxmlformats.org/officeDocument/2006/relationships/extended-properties" Target="/docProps/app.xml" Id="Re093deb480fc4684" /><Relationship Type="http://schemas.openxmlformats.org/officeDocument/2006/relationships/officeDocument" Target="/ppt/presentation.xml" Id="Raca2ac2f8bbb4c1f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72f9594a1f7440f8"/>
  </p:sldMasterIdLst>
  <p:notesMasterIdLst>
    <p:notesMasterId xmlns:r="http://schemas.openxmlformats.org/officeDocument/2006/relationships" r:id="R9e118cc69b0c4de3"/>
  </p:notesMasterIdLst>
  <p:sldIdLst>
    <p:sldId xmlns:r="http://schemas.openxmlformats.org/officeDocument/2006/relationships" id="256" r:id="R2da62f5b3bab4726"/>
    <p:sldId xmlns:r="http://schemas.openxmlformats.org/officeDocument/2006/relationships" id="257" r:id="R586573058b21440d"/>
    <p:sldId xmlns:r="http://schemas.openxmlformats.org/officeDocument/2006/relationships" id="258" r:id="Reec38279869e4c13"/>
    <p:sldId xmlns:r="http://schemas.openxmlformats.org/officeDocument/2006/relationships" id="259" r:id="Rf06ae9b700234c79"/>
    <p:sldId xmlns:r="http://schemas.openxmlformats.org/officeDocument/2006/relationships" id="260" r:id="R9ec685b5ad4e4c19"/>
    <p:sldId xmlns:r="http://schemas.openxmlformats.org/officeDocument/2006/relationships" id="261" r:id="R04ef9280e1ca4bc7"/>
    <p:sldId xmlns:r="http://schemas.openxmlformats.org/officeDocument/2006/relationships" id="262" r:id="Rdc0b0b45a2e4432e"/>
    <p:sldId xmlns:r="http://schemas.openxmlformats.org/officeDocument/2006/relationships" id="263" r:id="Re4f167dfb5704329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_rels/presentation.xml.rels>&#65279;<?xml version="1.0" encoding="utf-8"?><Relationships xmlns="http://schemas.openxmlformats.org/package/2006/relationships"><Relationship Type="http://schemas.openxmlformats.org/officeDocument/2006/relationships/theme" Target="/ppt/theme/theme1.xml" Id="R6ddf29c4f91042a2" /><Relationship Type="http://schemas.openxmlformats.org/officeDocument/2006/relationships/slideMaster" Target="/ppt/slideMasters/slideMaster1.xml" Id="R72f9594a1f7440f8" /><Relationship Type="http://schemas.openxmlformats.org/officeDocument/2006/relationships/notesMaster" Target="/ppt/notesMasters/notesMaster1.xml" Id="R9e118cc69b0c4de3" /><Relationship Type="http://schemas.openxmlformats.org/officeDocument/2006/relationships/presProps" Target="/ppt/presProps.xml" Id="R4648106b937c48d3" /><Relationship Type="http://schemas.openxmlformats.org/officeDocument/2006/relationships/tableStyles" Target="/ppt/tableStyles.xml" Id="Rc1f947c3bb99405b" /><Relationship Type="http://schemas.openxmlformats.org/officeDocument/2006/relationships/slide" Target="/ppt/slides/slide1.xml" Id="R2da62f5b3bab4726" /><Relationship Type="http://schemas.openxmlformats.org/officeDocument/2006/relationships/slide" Target="/ppt/slides/slide2.xml" Id="R586573058b21440d" /><Relationship Type="http://schemas.openxmlformats.org/officeDocument/2006/relationships/slide" Target="/ppt/slides/slide3.xml" Id="Reec38279869e4c13" /><Relationship Type="http://schemas.openxmlformats.org/officeDocument/2006/relationships/slide" Target="/ppt/slides/slide4.xml" Id="Rf06ae9b700234c79" /><Relationship Type="http://schemas.openxmlformats.org/officeDocument/2006/relationships/slide" Target="/ppt/slides/slide5.xml" Id="R9ec685b5ad4e4c19" /><Relationship Type="http://schemas.openxmlformats.org/officeDocument/2006/relationships/slide" Target="/ppt/slides/slide6.xml" Id="R04ef9280e1ca4bc7" /><Relationship Type="http://schemas.openxmlformats.org/officeDocument/2006/relationships/slide" Target="/ppt/slides/slide7.xml" Id="Rdc0b0b45a2e4432e" /><Relationship Type="http://schemas.openxmlformats.org/officeDocument/2006/relationships/slide" Target="/ppt/slides/slide8.xml" Id="Re4f167dfb5704329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3.xml" Id="R6247fd46b85a47a9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3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c585e5b7d7ef4b31" /><Relationship Type="http://schemas.openxmlformats.org/officeDocument/2006/relationships/notesMaster" Target="/ppt/notesMasters/notesMaster1.xml" Id="Rd71144ac60664972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1a6ca155cad9426f" /><Relationship Type="http://schemas.openxmlformats.org/officeDocument/2006/relationships/notesMaster" Target="/ppt/notesMasters/notesMaster1.xml" Id="Rfc66b5f7d0364f77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7c4e4204b19b4bd7" /><Relationship Type="http://schemas.openxmlformats.org/officeDocument/2006/relationships/notesMaster" Target="/ppt/notesMasters/notesMaster1.xml" Id="Rf2c482612e5a47de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92471416d4e14690" /><Relationship Type="http://schemas.openxmlformats.org/officeDocument/2006/relationships/notesMaster" Target="/ppt/notesMasters/notesMaster1.xml" Id="R21cce46183664069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426be9a4d59b4598" /><Relationship Type="http://schemas.openxmlformats.org/officeDocument/2006/relationships/notesMaster" Target="/ppt/notesMasters/notesMaster1.xml" Id="R8f02d01d7cc24f46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d92d7e843a6a445f" /><Relationship Type="http://schemas.openxmlformats.org/officeDocument/2006/relationships/notesMaster" Target="/ppt/notesMasters/notesMaster1.xml" Id="Rd7f8a7d5ed924f52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baef7618057f4a3b" /><Relationship Type="http://schemas.openxmlformats.org/officeDocument/2006/relationships/notesMaster" Target="/ppt/notesMasters/notesMaster1.xml" Id="Rcaf0fc92b9494f61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00fe023e525e4eb9" /><Relationship Type="http://schemas.openxmlformats.org/officeDocument/2006/relationships/notesMaster" Target="/ppt/notesMasters/notesMaster1.xml" Id="Rb4e03cc0e8e74502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6760e6f19aa54f0c" /></Relationships>
</file>

<file path=ppt/slideLayouts/slideLayout1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slideMasters/theme/theme2.xml" Id="R0d9347f265f54b33" /><Relationship Type="http://schemas.openxmlformats.org/officeDocument/2006/relationships/slideLayout" Target="/ppt/slideLayouts/slideLayout1.xml" Id="R1e12d508f62c422a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1e12d508f62c422a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ed0061852558441b" /><Relationship Type="http://schemas.openxmlformats.org/officeDocument/2006/relationships/image" Target="/ppt/media/image.jpeg" Id="Rbbb29e1b5213482b" /><Relationship Type="http://schemas.openxmlformats.org/officeDocument/2006/relationships/image" Target="/ppt/media/image2.jpeg" Id="Rc51a35676c67472a" /><Relationship Type="http://schemas.openxmlformats.org/officeDocument/2006/relationships/image" Target="/ppt/media/image.png" Id="Raa12a1fddf714f3d" /><Relationship Type="http://schemas.openxmlformats.org/officeDocument/2006/relationships/image" Target="/ppt/media/image2.png" Id="R8440f7a0dabd41a2" /><Relationship Type="http://schemas.openxmlformats.org/officeDocument/2006/relationships/hyperlink" Target="https://www.womanandhome.com/fashion/jewellery-trends-2026/" TargetMode="External" Id="Rb8bbe3ece25d4ba6" /><Relationship Type="http://schemas.openxmlformats.org/officeDocument/2006/relationships/hyperlink" Target="https://www.elle.com/fashion/jewelry/a71459858/couture-jewelry-show-las-vegas-trends-2026/" TargetMode="External" Id="Rebedd7f7bce44e68" /><Relationship Type="http://schemas.openxmlformats.org/officeDocument/2006/relationships/hyperlink" Target="https://www.whowhatwear.com/fashion/jewelry/couture-jewelry-show-las-vegas-2026-trends" TargetMode="External" Id="R36dc222c867f47e2" /><Relationship Type="http://schemas.openxmlformats.org/officeDocument/2006/relationships/notesSlide" Target="/ppt/notesSlides/notesSlide1.xml" Id="R9fe6928b2df54e03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0270815ba1a34b88" /><Relationship Type="http://schemas.openxmlformats.org/officeDocument/2006/relationships/image" Target="/ppt/media/image3.jpeg" Id="Rfe357328fe684720" /><Relationship Type="http://schemas.openxmlformats.org/officeDocument/2006/relationships/image" Target="/ppt/media/image3.png" Id="R1ae03ecb903e4923" /><Relationship Type="http://schemas.openxmlformats.org/officeDocument/2006/relationships/hyperlink" Target="https://www.womanandhome.com/fashion/jewellery-trends-2026/" TargetMode="External" Id="R6a04dae91496471d" /><Relationship Type="http://schemas.openxmlformats.org/officeDocument/2006/relationships/hyperlink" Target="https://www.whowhatwear.com/fashion/jewelry/couture-jewelry-show-las-vegas-2026-trends" TargetMode="External" Id="Ree785cf4171d4048" /><Relationship Type="http://schemas.openxmlformats.org/officeDocument/2006/relationships/notesSlide" Target="/ppt/notesSlides/notesSlide2.xml" Id="Rb5b36faa11714573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d15968f6a33642e0" /><Relationship Type="http://schemas.openxmlformats.org/officeDocument/2006/relationships/image" Target="/ppt/media/image4.jpeg" Id="Rb15e2014170f4593" /><Relationship Type="http://schemas.openxmlformats.org/officeDocument/2006/relationships/image" Target="/ppt/media/image4.png" Id="R1efb8df17d674f96" /><Relationship Type="http://schemas.openxmlformats.org/officeDocument/2006/relationships/hyperlink" Target="https://www.whowhatwear.com/fashion/jewelry/couture-jewelry-show-las-vegas-2026-trends" TargetMode="External" Id="Rf923e913fb7048ef" /><Relationship Type="http://schemas.openxmlformats.org/officeDocument/2006/relationships/hyperlink" Target="https://www.womanandhome.com/fashion/jewellery-trends-2026/" TargetMode="External" Id="R657039dc36444e6e" /><Relationship Type="http://schemas.openxmlformats.org/officeDocument/2006/relationships/notesSlide" Target="/ppt/notesSlides/notesSlide3.xml" Id="R739c262ea10447fd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a6ef399874564dfa" /><Relationship Type="http://schemas.openxmlformats.org/officeDocument/2006/relationships/image" Target="/ppt/media/image5.png" Id="R144b3e5b80ae4e22" /><Relationship Type="http://schemas.openxmlformats.org/officeDocument/2006/relationships/image" Target="/ppt/media/image6.png" Id="R889a7cff91ac49e7" /><Relationship Type="http://schemas.openxmlformats.org/officeDocument/2006/relationships/hyperlink" Target="https://www.elle.com/fashion/jewelry/a71459858/couture-jewelry-show-las-vegas-trends-2026/" TargetMode="External" Id="R5378fb02ac0a4374" /><Relationship Type="http://schemas.openxmlformats.org/officeDocument/2006/relationships/hyperlink" Target="https://www.vogue.com/article/age-of-asset-the-state-of-jewelry-in-2026" TargetMode="External" Id="Ra38a577fab584423" /><Relationship Type="http://schemas.openxmlformats.org/officeDocument/2006/relationships/notesSlide" Target="/ppt/notesSlides/notesSlide4.xml" Id="Rc8cf4ebc5da34dc4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93870f5f66c14c26" /><Relationship Type="http://schemas.openxmlformats.org/officeDocument/2006/relationships/image" Target="/ppt/media/image7.png" Id="R293b112974364cfb" /><Relationship Type="http://schemas.openxmlformats.org/officeDocument/2006/relationships/image" Target="/ppt/media/image8.png" Id="R43bac6c3458e4e0d" /><Relationship Type="http://schemas.openxmlformats.org/officeDocument/2006/relationships/hyperlink" Target="https://www.womanandhome.com/fashion/jewellery-trends-2026/" TargetMode="External" Id="Re7de191851d84dcb" /><Relationship Type="http://schemas.openxmlformats.org/officeDocument/2006/relationships/hyperlink" Target="https://www.elle.com/fashion/jewelry/a71459858/couture-jewelry-show-las-vegas-trends-2026/" TargetMode="External" Id="Re6e876a3e36b425d" /><Relationship Type="http://schemas.openxmlformats.org/officeDocument/2006/relationships/notesSlide" Target="/ppt/notesSlides/notesSlide5.xml" Id="R41eb1c6d9b9e49fa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e7a46e488adc48e7" /><Relationship Type="http://schemas.openxmlformats.org/officeDocument/2006/relationships/image" Target="/ppt/media/image5.jpeg" Id="Rf9f834e9c6a34163" /><Relationship Type="http://schemas.openxmlformats.org/officeDocument/2006/relationships/image" Target="/ppt/media/image9.png" Id="Rcc6e50f1901a4d8d" /><Relationship Type="http://schemas.openxmlformats.org/officeDocument/2006/relationships/hyperlink" Target="https://www.marieclaire.co.uk/fashion/jewellery-layering-spring-summer-2026-trend" TargetMode="External" Id="R4419dfe880a1459e" /><Relationship Type="http://schemas.openxmlformats.org/officeDocument/2006/relationships/hyperlink" Target="https://www.womanandhome.com/fashion/jewellery-trends-2026/" TargetMode="External" Id="R7b94ac78723a4221" /><Relationship Type="http://schemas.openxmlformats.org/officeDocument/2006/relationships/notesSlide" Target="/ppt/notesSlides/notesSlide6.xml" Id="Re3ab7b90b1b64c2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f2b2c9f354f046dc" /><Relationship Type="http://schemas.openxmlformats.org/officeDocument/2006/relationships/image" Target="/ppt/media/image6.jpeg" Id="R6c70637bcf0b4178" /><Relationship Type="http://schemas.openxmlformats.org/officeDocument/2006/relationships/image" Target="/ppt/media/image10.png" Id="R031f7cd56bfa4c8d" /><Relationship Type="http://schemas.openxmlformats.org/officeDocument/2006/relationships/hyperlink" Target="https://www.elle.com/fashion/jewelry/a71459858/couture-jewelry-show-las-vegas-trends-2026/" TargetMode="External" Id="R2e0fd2c1b57f45ac" /><Relationship Type="http://schemas.openxmlformats.org/officeDocument/2006/relationships/hyperlink" Target="https://www.womanandhome.com/fashion/jewellery-trends-2026/" TargetMode="External" Id="R87199a6b16094aa3" /><Relationship Type="http://schemas.openxmlformats.org/officeDocument/2006/relationships/notesSlide" Target="/ppt/notesSlides/notesSlide7.xml" Id="R236eaf5f66e845ac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009628b8edd04993" /><Relationship Type="http://schemas.openxmlformats.org/officeDocument/2006/relationships/hyperlink" Target="https://www.womanandhome.com/fashion/jewellery-trends-2026/" TargetMode="External" Id="Recd2bbef2a624d30" /><Relationship Type="http://schemas.openxmlformats.org/officeDocument/2006/relationships/hyperlink" Target="https://www.whowhatwear.com/fashion/jewelry/couture-jewelry-show-las-vegas-2026-trends" TargetMode="External" Id="R8cc5262f6c444bc0" /><Relationship Type="http://schemas.openxmlformats.org/officeDocument/2006/relationships/hyperlink" Target="https://www.elle.com/fashion/jewelry/a71459858/couture-jewelry-show-las-vegas-trends-2026/" TargetMode="External" Id="R43399d0ad22b4026" /><Relationship Type="http://schemas.openxmlformats.org/officeDocument/2006/relationships/hyperlink" Target="https://www.marieclaire.co.uk/fashion/jewellery-layering-spring-summer-2026-trend" TargetMode="External" Id="R6754160cc6f84e18" /><Relationship Type="http://schemas.openxmlformats.org/officeDocument/2006/relationships/hyperlink" Target="https://www.vogue.com/article/age-of-asset-the-state-of-jewelry-in-2026" TargetMode="External" Id="Rd195d0342d6c4d7d" /><Relationship Type="http://schemas.openxmlformats.org/officeDocument/2006/relationships/hyperlink" Target="https://jgw.exhibitions.jewellerynet.com/" TargetMode="External" Id="Re1f4154b9a444130" /><Relationship Type="http://schemas.openxmlformats.org/officeDocument/2006/relationships/notesSlide" Target="/ppt/notesSlides/notesSlide8.xml" Id="Rc392487664314574" /></Relationships>
</file>

<file path=ppt/slides/slide1.xml><?xml version="1.0" encoding="utf-8"?>
<p:sld xmlns:p="http://schemas.openxmlformats.org/presentationml/2006/main">
  <p:cSld>
    <p:bg>
      <p:bgPr>
        <a:solidFill xmlns:a="http://schemas.openxmlformats.org/drawingml/2006/main">
          <a:srgbClr val="F7F5E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B7662F55-A5C7-422B-AC79-5C884BEB036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342900"/>
            <a:ext cx="3429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SILVER JEWELRY TREND SCAN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83E22CCF-CB25-4788-81DE-56E7512F29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66750"/>
            <a:ext cx="7429500" cy="5334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2550" b="1">
                <a:solidFill>
                  <a:srgbClr val="1D2329"/>
                </a:solidFill>
                <a:latin typeface="Arial"/>
                <a:ea typeface="Arial"/>
                <a:cs typeface="Arial"/>
              </a:defRPr>
            </a:pPr>
            <a:r>
              <a:rPr sz="2550" b="1">
                <a:solidFill>
                  <a:srgbClr val="1D2329"/>
                </a:solidFill>
                <a:latin typeface="Arial"/>
                <a:ea typeface="Arial"/>
                <a:cs typeface="Arial"/>
              </a:rPr>
              <a:t>2026年6月银饰趋势速览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18633F85-4FBE-4BCC-ABE5-B350805490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" y="1314450"/>
            <a:ext cx="85725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1200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近期公开趋势整理：只保留趋势关键词、参考图片、AI原创概念图和来源链接。</a:t>
            </a:r>
          </a:p>
        </p:txBody>
      </p:sp>
      <p:pic>
        <p:nvPicPr>
          <p:cNvPr id="3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bb29e1b5213482b"/>
          <a:srcRect xmlns:a="http://schemas.openxmlformats.org/drawingml/2006/main" l="10667" t="0" r="10667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6610350" y="495300"/>
            <a:ext cx="2247900" cy="1714500"/>
          </a:xfrm>
          <a:prstGeom xmlns:a="http://schemas.openxmlformats.org/drawingml/2006/main" prst="roundRect">
            <a:avLst>
              <a:gd name="adj" fmla="val 4444"/>
            </a:avLst>
          </a:prstGeom>
        </p:spPr>
      </p:pic>
      <p:pic>
        <p:nvPicPr>
          <p:cNvPr id="3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51a35676c67472a"/>
          <a:srcRect xmlns:a="http://schemas.openxmlformats.org/drawingml/2006/main" l="13125" t="0" r="13125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9144000" y="495300"/>
            <a:ext cx="2247900" cy="1714500"/>
          </a:xfrm>
          <a:prstGeom xmlns:a="http://schemas.openxmlformats.org/drawingml/2006/main" prst="roundRect">
            <a:avLst>
              <a:gd name="adj" fmla="val 4444"/>
            </a:avLst>
          </a:prstGeom>
        </p:spPr>
      </p:pic>
      <p:pic>
        <p:nvPicPr>
          <p:cNvPr id="3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a12a1fddf714f3d"/>
          <a:srcRect xmlns:a="http://schemas.openxmlformats.org/drawingml/2006/main" l="6296" t="0" r="6296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6610350" y="2476500"/>
            <a:ext cx="2247900" cy="1714500"/>
          </a:xfrm>
          <a:prstGeom xmlns:a="http://schemas.openxmlformats.org/drawingml/2006/main" prst="roundRect">
            <a:avLst>
              <a:gd name="adj" fmla="val 4444"/>
            </a:avLst>
          </a:prstGeom>
        </p:spPr>
      </p:pic>
      <p:pic>
        <p:nvPicPr>
          <p:cNvPr id="3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440f7a0dabd41a2"/>
          <a:srcRect xmlns:a="http://schemas.openxmlformats.org/drawingml/2006/main" l="6296" t="0" r="6296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9144000" y="2476500"/>
            <a:ext cx="2247900" cy="1714500"/>
          </a:xfrm>
          <a:prstGeom xmlns:a="http://schemas.openxmlformats.org/drawingml/2006/main" prst="roundRect">
            <a:avLst>
              <a:gd name="adj" fmla="val 4444"/>
            </a:avLst>
          </a:prstGeom>
        </p:spPr>
      </p:pic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0EFEDE72-4748-4D37-88FE-786FA87D77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247650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022D4B70-0CA4-4202-B31D-5C7773DACE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" y="254317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雕塑感银饰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587D5EF0-EE8F-42F6-A7B0-A3CEBD9AA2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76450" y="247650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5D0BBA1B-5F55-4F53-A00A-95BB17F3E30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171700" y="254317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彩色石头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87A019AD-E3B2-4A8E-9787-5D407DD78B8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05200" y="247650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5F4B0F3D-3771-4451-A813-450BB39AA6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600450" y="254317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绳链吊坠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30CBFA3E-CA01-43A6-AF41-833C7CE92E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285750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DF305CB0-E11A-4AE1-B459-23E1A69D847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" y="292417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海洋度假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31E8C6DF-E331-4C4D-967B-43D3C7DAF4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76450" y="285750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49906407-3333-4035-9DD2-AA42C7B39A6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171700" y="292417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叠戴套装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7DB175BE-F50A-4FF7-ADDE-8C1A1DF85E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05200" y="285750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40EC7621-658D-42BC-B240-AA526E13887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600450" y="292417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大耳饰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3702E846-2445-40E5-B66D-C08B09FA440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10350" y="4686300"/>
            <a:ext cx="142875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B7906EC7-E407-4157-AAC8-6147E1D138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705600" y="4752975"/>
            <a:ext cx="123825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b8bbe3ece25d4ba6"/>
              </a:rPr>
              <a:t>Woman &amp; Home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8DAAB9A2-E271-4A1A-9359-985C32CE76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53400" y="4686300"/>
            <a:ext cx="142875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A2C0F565-858A-490D-8BB1-E6B785B351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48650" y="4752975"/>
            <a:ext cx="123825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ebedd7f7bce44e68"/>
              </a:rPr>
              <a:t>ELLE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1420289C-C925-4840-9FC9-A4F8D96428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696450" y="4686300"/>
            <a:ext cx="142875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A0DCEAC5-427C-41FF-8EA7-782F1A35F2A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91700" y="4752975"/>
            <a:ext cx="123825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36dc222c867f47e2"/>
              </a:rPr>
              <a:t>Who What Wear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21210308-F0ED-44B4-B117-DE7C4ED96D8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4350" y="6324600"/>
            <a:ext cx="11163300" cy="0"/>
          </a:xfrm>
          <a:prstGeom xmlns:a="http://schemas.openxmlformats.org/drawingml/2006/main" prst="line">
            <a:avLst/>
          </a:prstGeom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E84610AB-F450-40A8-BE59-3CC994FE56C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3400" y="6419850"/>
            <a:ext cx="7810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788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788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趋势与图片仅作参考；页面按钮可点击查看来源。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C190878B-316D-435A-AF8F-75A49B29BD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20450" y="6419850"/>
            <a:ext cx="4381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r">
              <a:defRPr sz="825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825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832389146"/>
      </p:ext>
    </p:extLst>
  </p:cSld>
</p:sld>
</file>

<file path=ppt/slides/slide2.xml><?xml version="1.0" encoding="utf-8"?>
<p:sld xmlns:p="http://schemas.openxmlformats.org/presentationml/2006/main">
  <p:cSld>
    <p:bg>
      <p:bgPr>
        <a:solidFill xmlns:a="http://schemas.openxmlformats.org/drawingml/2006/main">
          <a:srgbClr val="F7F5E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8603E412-D5C6-4C24-BD38-AAF0CB8AEC4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342900"/>
            <a:ext cx="3429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方向 01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94913D94-4DF0-488E-B274-23B4A0F029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66750"/>
            <a:ext cx="7429500" cy="5334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2550" b="1">
                <a:solidFill>
                  <a:srgbClr val="1D2329"/>
                </a:solidFill>
                <a:latin typeface="Arial"/>
                <a:ea typeface="Arial"/>
                <a:cs typeface="Arial"/>
              </a:defRPr>
            </a:pPr>
            <a:r>
              <a:rPr sz="2550" b="1">
                <a:solidFill>
                  <a:srgbClr val="1D2329"/>
                </a:solidFill>
                <a:latin typeface="Arial"/>
                <a:ea typeface="Arial"/>
                <a:cs typeface="Arial"/>
              </a:rPr>
              <a:t>雕塑感银饰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20674931-5576-41EC-A3FD-3E3DAFF22F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" y="1314450"/>
            <a:ext cx="85725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1200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银色、圆润、流体线条、大轮廓</a:t>
            </a:r>
          </a:p>
        </p:txBody>
      </p:sp>
      <p:pic>
        <p:nvPicPr>
          <p:cNvPr id="3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fe357328fe684720"/>
          <a:srcRect xmlns:a="http://schemas.openxmlformats.org/drawingml/2006/main" l="15000" t="0" r="15000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552450" y="1885950"/>
            <a:ext cx="3333750" cy="2857500"/>
          </a:xfrm>
          <a:prstGeom xmlns:a="http://schemas.openxmlformats.org/drawingml/2006/main" prst="roundRect">
            <a:avLst>
              <a:gd name="adj" fmla="val 2667"/>
            </a:avLst>
          </a:prstGeom>
        </p:spPr>
      </p:pic>
      <p:pic>
        <p:nvPicPr>
          <p:cNvPr id="3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ae03ecb903e4923"/>
          <a:srcRect xmlns:a="http://schemas.openxmlformats.org/drawingml/2006/main" l="2222" t="0" r="2222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4229100" y="1885950"/>
            <a:ext cx="4095750" cy="2857500"/>
          </a:xfrm>
          <a:prstGeom xmlns:a="http://schemas.openxmlformats.org/drawingml/2006/main" prst="roundRect">
            <a:avLst>
              <a:gd name="adj" fmla="val 2667"/>
            </a:avLst>
          </a:prstGeom>
        </p:spPr>
      </p:pic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0D6C1B3D-DDD1-40E1-BADC-00CFEB515E1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0" y="1885950"/>
            <a:ext cx="2647950" cy="2857500"/>
          </a:xfrm>
          <a:prstGeom xmlns:a="http://schemas.openxmlformats.org/drawingml/2006/main" prst="roundRect">
            <a:avLst>
              <a:gd name="adj" fmla="val 2878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2C6919A7-5E79-4747-A719-5DC7A2F3BFE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2171700"/>
            <a:ext cx="17145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1650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趋势关键词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13B6AC4C-C035-49C5-BE25-2914E6CDF2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2647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23F19956-7B33-4FA6-A80B-87C81BBFEF5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2714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宽戒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CB7D3D24-74DD-4ECF-AFCF-24D58DF51E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2647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2151EEE0-E05B-4133-AA3D-AF633D0B41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2714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开口镯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12CD2F71-131E-4A17-ABC7-5F0C11FBE11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3028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C089F031-1F29-44B9-8254-04D4B73905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3095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流体耳圈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C6996033-EFE1-4678-8713-D48B3FB812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3028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E5AB6022-8F73-4205-8E64-DC39D411AA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3095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圆润金属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D6FC5D6B-824D-4890-9108-E98D536706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3409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0C428BFA-28C3-4B02-B86F-1842EFE770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3476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冷调银色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A38795EA-5ED7-4682-914E-A460C6B3B8E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3409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AE1234F9-EDFD-4F9F-8EDD-37A02380A6A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3476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造型感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FFEAC0BA-C768-4A80-9564-919791E0262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4895850"/>
            <a:ext cx="1143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5F6872"/>
                </a:solidFill>
                <a:latin typeface="Arial"/>
                <a:ea typeface="Arial"/>
                <a:cs typeface="Arial"/>
              </a:rPr>
              <a:t>趋势来源图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FDAAB881-67E4-4DF1-B3A0-BBCC820FE4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9600" y="4895850"/>
            <a:ext cx="1428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5F6872"/>
                </a:solidFill>
                <a:latin typeface="Arial"/>
                <a:ea typeface="Arial"/>
                <a:cs typeface="Arial"/>
              </a:rPr>
              <a:t>AI原创概念图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B5D114A1-776A-47C0-8C0E-9BEF8EE6A4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5810250"/>
            <a:ext cx="142875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928A87AC-E0DF-4B61-BE6E-D57BCA4EECF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876925"/>
            <a:ext cx="123825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6a04dae91496471d"/>
              </a:rPr>
              <a:t>Woman &amp; Home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2D28D127-CA00-44D1-AA13-FC62AC7B9DF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95500" y="5810250"/>
            <a:ext cx="142875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CF2EEEA0-C1F8-4D02-81C1-1988422E99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190750" y="5876925"/>
            <a:ext cx="123825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ee785cf4171d4048"/>
              </a:rPr>
              <a:t>Who What Wear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893C0473-42E3-4DED-9B0E-F89469FFBB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4350" y="6324600"/>
            <a:ext cx="11163300" cy="0"/>
          </a:xfrm>
          <a:prstGeom xmlns:a="http://schemas.openxmlformats.org/drawingml/2006/main" prst="line">
            <a:avLst/>
          </a:prstGeom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9493F06F-B7B0-45A6-ADAF-FFE6E51ADA2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3400" y="6419850"/>
            <a:ext cx="7810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788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788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趋势与图片仅作参考；页面按钮可点击查看来源。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67469B0C-3941-4264-A144-0EE2D1EED96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20450" y="6419850"/>
            <a:ext cx="4381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r">
              <a:defRPr sz="825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825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85313980"/>
      </p:ext>
    </p:extLst>
  </p:cSld>
</p:sld>
</file>

<file path=ppt/slides/slide3.xml><?xml version="1.0" encoding="utf-8"?>
<p:sld xmlns:p="http://schemas.openxmlformats.org/presentationml/2006/main">
  <p:cSld>
    <p:bg>
      <p:bgPr>
        <a:solidFill xmlns:a="http://schemas.openxmlformats.org/drawingml/2006/main">
          <a:srgbClr val="F7F5E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55007407-CB03-48F4-9644-3FB353CBB1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342900"/>
            <a:ext cx="3429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方向 02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B355E5B-BEAA-4AD1-8EB5-ED3A93341B6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66750"/>
            <a:ext cx="7429500" cy="5334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2550" b="1">
                <a:solidFill>
                  <a:srgbClr val="1D2329"/>
                </a:solidFill>
                <a:latin typeface="Arial"/>
                <a:ea typeface="Arial"/>
                <a:cs typeface="Arial"/>
              </a:defRPr>
            </a:pPr>
            <a:r>
              <a:rPr sz="2550" b="1">
                <a:solidFill>
                  <a:srgbClr val="1D2329"/>
                </a:solidFill>
                <a:latin typeface="Arial"/>
                <a:ea typeface="Arial"/>
                <a:cs typeface="Arial"/>
              </a:rPr>
              <a:t>彩色石头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13BA7DDC-B39B-48EF-ACEA-55DDA441D31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" y="1314450"/>
            <a:ext cx="85725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1200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彩色锆石、半宝石、黄色/蓝色/绿色点缀</a:t>
            </a:r>
          </a:p>
        </p:txBody>
      </p:sp>
      <p:pic>
        <p:nvPicPr>
          <p:cNvPr id="3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15e2014170f4593"/>
          <a:srcRect xmlns:a="http://schemas.openxmlformats.org/drawingml/2006/main" l="17187" t="0" r="17187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552450" y="1885950"/>
            <a:ext cx="3333750" cy="2857500"/>
          </a:xfrm>
          <a:prstGeom xmlns:a="http://schemas.openxmlformats.org/drawingml/2006/main" prst="roundRect">
            <a:avLst>
              <a:gd name="adj" fmla="val 2667"/>
            </a:avLst>
          </a:prstGeom>
        </p:spPr>
      </p:pic>
      <p:pic>
        <p:nvPicPr>
          <p:cNvPr id="3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efb8df17d674f96"/>
          <a:srcRect xmlns:a="http://schemas.openxmlformats.org/drawingml/2006/main" l="2222" t="0" r="2222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4229100" y="1885950"/>
            <a:ext cx="4095750" cy="2857500"/>
          </a:xfrm>
          <a:prstGeom xmlns:a="http://schemas.openxmlformats.org/drawingml/2006/main" prst="roundRect">
            <a:avLst>
              <a:gd name="adj" fmla="val 2667"/>
            </a:avLst>
          </a:prstGeom>
        </p:spPr>
      </p:pic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95E9E318-4D44-49CA-912E-9C0957241BD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0" y="1885950"/>
            <a:ext cx="2647950" cy="2857500"/>
          </a:xfrm>
          <a:prstGeom xmlns:a="http://schemas.openxmlformats.org/drawingml/2006/main" prst="roundRect">
            <a:avLst>
              <a:gd name="adj" fmla="val 2878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23F376C4-67E1-4CB0-A09F-18084CCC65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2171700"/>
            <a:ext cx="17145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1650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趋势关键词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E4A2C16E-A53B-4D6D-B832-50D9FB7BFF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2647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8241A45A-D194-4DD7-A884-0AE8AAD6221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2714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彩石耳圈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C5134F1B-8377-470B-8347-70E892530E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2647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5ACBC9F5-E8C7-4339-BD5D-5DC30963AD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2714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细戒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FEF41565-03ED-4ACA-9EE3-52DBA5CFC0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3028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88D64BDC-1C34-4A9F-8C9B-F530017C67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3095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吊坠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6366694A-8235-434D-8EB2-A7832C6A77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3028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FE5A589C-D5BA-455E-8B4E-E738612C0F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3095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手链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2C1EF609-2723-4921-A8E7-B44DB62EA1B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3409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12550C9D-EE9A-42FE-8D87-28EE3C1D430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3476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多色组合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E335D437-38C4-4AB3-A17C-911F422CDE9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3409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6777D644-CC32-4C7D-916E-B48D4457DF6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3476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年轻感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63F4816D-4340-45CD-9502-E3CEFEC726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4895850"/>
            <a:ext cx="1143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5F6872"/>
                </a:solidFill>
                <a:latin typeface="Arial"/>
                <a:ea typeface="Arial"/>
                <a:cs typeface="Arial"/>
              </a:rPr>
              <a:t>趋势来源图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95DF4BA7-13E4-4FE4-9567-545184A394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9600" y="4895850"/>
            <a:ext cx="1428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5F6872"/>
                </a:solidFill>
                <a:latin typeface="Arial"/>
                <a:ea typeface="Arial"/>
                <a:cs typeface="Arial"/>
              </a:rPr>
              <a:t>AI原创概念图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C6E40000-3F1C-4600-8F5A-3D8516B0D8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5810250"/>
            <a:ext cx="142875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8E8BC159-9E6D-4A88-BDDA-CF056EB271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876925"/>
            <a:ext cx="123825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f923e913fb7048ef"/>
              </a:rPr>
              <a:t>Who What Wear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CF5BA57D-79FD-49A3-8002-A262E5B8CCD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95500" y="5810250"/>
            <a:ext cx="142875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8DF95643-8573-4DCC-A876-D29B749A798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190750" y="5876925"/>
            <a:ext cx="123825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657039dc36444e6e"/>
              </a:rPr>
              <a:t>Woman &amp; Home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C4EA4EF4-3A91-4665-B255-FB2DA7A15AF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4350" y="6324600"/>
            <a:ext cx="11163300" cy="0"/>
          </a:xfrm>
          <a:prstGeom xmlns:a="http://schemas.openxmlformats.org/drawingml/2006/main" prst="line">
            <a:avLst/>
          </a:prstGeom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E1092578-D893-4AD2-A900-106C1E2C70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3400" y="6419850"/>
            <a:ext cx="7810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788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788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趋势与图片仅作参考；页面按钮可点击查看来源。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1AFF28E8-4DA5-429F-9345-DB91B5EE77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20450" y="6419850"/>
            <a:ext cx="4381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r">
              <a:defRPr sz="825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825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123483221"/>
      </p:ext>
    </p:extLst>
  </p:cSld>
</p:sld>
</file>

<file path=ppt/slides/slide4.xml><?xml version="1.0" encoding="utf-8"?>
<p:sld xmlns:p="http://schemas.openxmlformats.org/presentationml/2006/main">
  <p:cSld>
    <p:bg>
      <p:bgPr>
        <a:solidFill xmlns:a="http://schemas.openxmlformats.org/drawingml/2006/main">
          <a:srgbClr val="F7F5E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A3DF85A0-7C3E-49B6-8FB0-CAEE80753A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342900"/>
            <a:ext cx="3429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方向 03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C571579-6FFF-476C-8CAB-3DB8D145F96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66750"/>
            <a:ext cx="7429500" cy="5334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2550" b="1">
                <a:solidFill>
                  <a:srgbClr val="1D2329"/>
                </a:solidFill>
                <a:latin typeface="Arial"/>
                <a:ea typeface="Arial"/>
                <a:cs typeface="Arial"/>
              </a:defRPr>
            </a:pPr>
            <a:r>
              <a:rPr sz="2550" b="1">
                <a:solidFill>
                  <a:srgbClr val="1D2329"/>
                </a:solidFill>
                <a:latin typeface="Arial"/>
                <a:ea typeface="Arial"/>
                <a:cs typeface="Arial"/>
              </a:rPr>
              <a:t>绳链 / 珠链 + 银吊坠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B00E1124-6895-43E2-A16B-8F6B90F8F3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" y="1314450"/>
            <a:ext cx="85725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1200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cord、beads、皮绳、蜡绳、可调节结</a:t>
            </a:r>
          </a:p>
        </p:txBody>
      </p:sp>
      <p:pic>
        <p:nvPicPr>
          <p:cNvPr id="3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44b3e5b80ae4e22"/>
          <a:srcRect xmlns:a="http://schemas.openxmlformats.org/drawingml/2006/main" l="20833" t="0" r="20833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552450" y="1885950"/>
            <a:ext cx="3333750" cy="2857500"/>
          </a:xfrm>
          <a:prstGeom xmlns:a="http://schemas.openxmlformats.org/drawingml/2006/main" prst="roundRect">
            <a:avLst>
              <a:gd name="adj" fmla="val 2667"/>
            </a:avLst>
          </a:prstGeom>
        </p:spPr>
      </p:pic>
      <p:pic>
        <p:nvPicPr>
          <p:cNvPr id="3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89a7cff91ac49e7"/>
          <a:srcRect xmlns:a="http://schemas.openxmlformats.org/drawingml/2006/main" l="2222" t="0" r="2222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4229100" y="1885950"/>
            <a:ext cx="4095750" cy="2857500"/>
          </a:xfrm>
          <a:prstGeom xmlns:a="http://schemas.openxmlformats.org/drawingml/2006/main" prst="roundRect">
            <a:avLst>
              <a:gd name="adj" fmla="val 2667"/>
            </a:avLst>
          </a:prstGeom>
        </p:spPr>
      </p:pic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EF3DD635-ADA6-4F07-B605-7D76756058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0" y="1885950"/>
            <a:ext cx="2647950" cy="2857500"/>
          </a:xfrm>
          <a:prstGeom xmlns:a="http://schemas.openxmlformats.org/drawingml/2006/main" prst="roundRect">
            <a:avLst>
              <a:gd name="adj" fmla="val 2878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AD9ED115-7088-4973-B9BE-A9CBC3877C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2171700"/>
            <a:ext cx="17145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1650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趋势关键词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7C679B7D-39B3-4106-AA0D-9331727461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2647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CE86E15E-4294-4484-9EF8-B3A1AB697AD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2714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黑绳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8E03A628-086D-4E8C-9C1E-CE351041C8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2647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37BE7367-CD62-48E8-9652-6DED9516D8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2714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米色蜡绳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FC7F33E7-007F-474B-BEFA-ED129C7CBD0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3028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1C0DCFB4-A35F-4E7B-B26F-E58D78039A9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3095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银珠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45F91286-1EFE-4E0D-B299-90914B9E361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3028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5879D7AD-46B6-460E-AC2F-060395C4A1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3095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贝壳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AA921FA1-8DF1-478A-92D7-F3FA968CF65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3409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D33D3E3F-5F5B-41C2-B942-5DE6407AD5A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3476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波浪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64992481-8D90-46ED-A6EA-9EBE65D15A5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3409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E93578A0-E69D-434D-B6DB-A47A5536E1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3476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护身符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921FE95C-D768-4BC9-8766-6C80EE16E2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4895850"/>
            <a:ext cx="1143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5F6872"/>
                </a:solidFill>
                <a:latin typeface="Arial"/>
                <a:ea typeface="Arial"/>
                <a:cs typeface="Arial"/>
              </a:rPr>
              <a:t>趋势来源图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E0FA705D-523B-4F9D-9349-451E9ECD1E4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9600" y="4895850"/>
            <a:ext cx="1428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5F6872"/>
                </a:solidFill>
                <a:latin typeface="Arial"/>
                <a:ea typeface="Arial"/>
                <a:cs typeface="Arial"/>
              </a:rPr>
              <a:t>AI原创概念图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1BAC5E72-1BD0-4782-AA84-72246B6DA1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5810250"/>
            <a:ext cx="142875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8633BB88-EC2A-437A-BA78-A21070AC70C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876925"/>
            <a:ext cx="123825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5378fb02ac0a4374"/>
              </a:rPr>
              <a:t>ELLE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9BA961B2-2163-46B5-852C-5AB25640DC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95500" y="5810250"/>
            <a:ext cx="142875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EF14B989-A049-48DF-81B9-59F96BB014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190750" y="5876925"/>
            <a:ext cx="123825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a38a577fab584423"/>
              </a:rPr>
              <a:t>Vogue Business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97891B8F-EBBD-449F-A826-23A050AF53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4350" y="6324600"/>
            <a:ext cx="11163300" cy="0"/>
          </a:xfrm>
          <a:prstGeom xmlns:a="http://schemas.openxmlformats.org/drawingml/2006/main" prst="line">
            <a:avLst/>
          </a:prstGeom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1728EB38-6253-4928-BD88-B862FA85A4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3400" y="6419850"/>
            <a:ext cx="7810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788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788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趋势与图片仅作参考；页面按钮可点击查看来源。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ABF0AF80-4D89-4DCF-AF61-2E840D59C8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20450" y="6419850"/>
            <a:ext cx="4381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r">
              <a:defRPr sz="825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825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503118772"/>
      </p:ext>
    </p:extLst>
  </p:cSld>
</p:sld>
</file>

<file path=ppt/slides/slide5.xml><?xml version="1.0" encoding="utf-8"?>
<p:sld xmlns:p="http://schemas.openxmlformats.org/presentationml/2006/main">
  <p:cSld>
    <p:bg>
      <p:bgPr>
        <a:solidFill xmlns:a="http://schemas.openxmlformats.org/drawingml/2006/main">
          <a:srgbClr val="F7F5E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10B725B2-76F2-449F-89CE-15BE0DC90AD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342900"/>
            <a:ext cx="3429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方向 04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DA6A09C9-E731-4B61-84DE-A494697863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66750"/>
            <a:ext cx="7429500" cy="5334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2550" b="1">
                <a:solidFill>
                  <a:srgbClr val="1D2329"/>
                </a:solidFill>
                <a:latin typeface="Arial"/>
                <a:ea typeface="Arial"/>
                <a:cs typeface="Arial"/>
              </a:defRPr>
            </a:pPr>
            <a:r>
              <a:rPr sz="2550" b="1">
                <a:solidFill>
                  <a:srgbClr val="1D2329"/>
                </a:solidFill>
                <a:latin typeface="Arial"/>
                <a:ea typeface="Arial"/>
                <a:cs typeface="Arial"/>
              </a:rPr>
              <a:t>海洋与度假元素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DA2E4814-42C1-4D91-BDF2-80A87883D6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" y="1314450"/>
            <a:ext cx="85725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1200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shell、wave、starfish、pearl、summer charm</a:t>
            </a:r>
          </a:p>
        </p:txBody>
      </p:sp>
      <p:pic>
        <p:nvPicPr>
          <p:cNvPr id="3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93b112974364cfb"/>
          <a:srcRect xmlns:a="http://schemas.openxmlformats.org/drawingml/2006/main" l="20833" t="0" r="20833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552450" y="1885950"/>
            <a:ext cx="3333750" cy="2857500"/>
          </a:xfrm>
          <a:prstGeom xmlns:a="http://schemas.openxmlformats.org/drawingml/2006/main" prst="roundRect">
            <a:avLst>
              <a:gd name="adj" fmla="val 2667"/>
            </a:avLst>
          </a:prstGeom>
        </p:spPr>
      </p:pic>
      <p:pic>
        <p:nvPicPr>
          <p:cNvPr id="3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3bac6c3458e4e0d"/>
          <a:srcRect xmlns:a="http://schemas.openxmlformats.org/drawingml/2006/main" l="2222" t="0" r="2222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4229100" y="1885950"/>
            <a:ext cx="4095750" cy="2857500"/>
          </a:xfrm>
          <a:prstGeom xmlns:a="http://schemas.openxmlformats.org/drawingml/2006/main" prst="roundRect">
            <a:avLst>
              <a:gd name="adj" fmla="val 2667"/>
            </a:avLst>
          </a:prstGeom>
        </p:spPr>
      </p:pic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B54F852E-6076-40E2-8184-1B1F9216FF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0" y="1885950"/>
            <a:ext cx="2647950" cy="2857500"/>
          </a:xfrm>
          <a:prstGeom xmlns:a="http://schemas.openxmlformats.org/drawingml/2006/main" prst="roundRect">
            <a:avLst>
              <a:gd name="adj" fmla="val 2878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063AD4A2-BE5D-40D6-8D89-661DCEB588E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2171700"/>
            <a:ext cx="17145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1650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趋势关键词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F838A2B3-BB82-476B-BA0C-A796A3ACA25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2647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6364AE8C-B9F4-4428-B69B-601DD783F5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2714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贝壳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B122A7B1-C492-4A91-868B-915C8CE2A1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2647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4EA2FF51-81CE-4590-AB97-63256613819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2714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海浪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8277796C-EDC3-40C4-ADF7-72026655DB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3028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DB2C6A07-5DD1-412C-B231-1308A000499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3095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海星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BA66BCDD-CCEF-4158-BB1D-CCA3161F80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3028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8F76BE86-E7AF-4891-A82E-BCFC96BA25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3095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鱼形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E4FF1EEF-6B5C-492B-992F-A8E24141BA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3409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2F5B6328-EA0E-400F-BC32-FB3D61D3B84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3476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珍珠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AA3E9BBC-799C-47CC-9B00-46CED219DCF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3409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E3C39901-D1FB-4D58-AC1F-B5B7FFCC84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3476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太阳牌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78F31724-394F-4BC5-B258-6E423C25C7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4895850"/>
            <a:ext cx="1143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5F6872"/>
                </a:solidFill>
                <a:latin typeface="Arial"/>
                <a:ea typeface="Arial"/>
                <a:cs typeface="Arial"/>
              </a:rPr>
              <a:t>趋势来源图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0C08DC94-2909-4FFB-ABF4-32CECC2B4E6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9600" y="4895850"/>
            <a:ext cx="1428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5F6872"/>
                </a:solidFill>
                <a:latin typeface="Arial"/>
                <a:ea typeface="Arial"/>
                <a:cs typeface="Arial"/>
              </a:rPr>
              <a:t>AI原创概念图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D76478B1-AE13-4749-B1CC-5BE9C5DF686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5810250"/>
            <a:ext cx="142875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2E94673A-622B-4E05-A8A6-DF74D8BC9C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876925"/>
            <a:ext cx="123825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e7de191851d84dcb"/>
              </a:rPr>
              <a:t>Woman &amp; Home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2286FFC2-90DC-4168-B079-D8EE89FEA5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95500" y="5810250"/>
            <a:ext cx="142875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AD24E48F-F674-4089-A543-F0BBDD7834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190750" y="5876925"/>
            <a:ext cx="123825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e6e876a3e36b425d"/>
              </a:rPr>
              <a:t>ELLE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7540E79B-9C0A-4486-B5D0-CECAD9681D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4350" y="6324600"/>
            <a:ext cx="11163300" cy="0"/>
          </a:xfrm>
          <a:prstGeom xmlns:a="http://schemas.openxmlformats.org/drawingml/2006/main" prst="line">
            <a:avLst/>
          </a:prstGeom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FDDA6791-A0EE-4E96-B8D0-89D485D9C10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3400" y="6419850"/>
            <a:ext cx="7810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788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788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趋势与图片仅作参考；页面按钮可点击查看来源。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B4D26FCB-64BB-4236-84D2-F8B0658B5D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20450" y="6419850"/>
            <a:ext cx="4381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r">
              <a:defRPr sz="825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825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99437493"/>
      </p:ext>
    </p:extLst>
  </p:cSld>
</p:sld>
</file>

<file path=ppt/slides/slide6.xml><?xml version="1.0" encoding="utf-8"?>
<p:sld xmlns:p="http://schemas.openxmlformats.org/presentationml/2006/main">
  <p:cSld>
    <p:bg>
      <p:bgPr>
        <a:solidFill xmlns:a="http://schemas.openxmlformats.org/drawingml/2006/main">
          <a:srgbClr val="F7F5E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AB79900A-0107-4C5F-BD13-931D320B34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342900"/>
            <a:ext cx="3429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方向 05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A3C71702-8E34-418F-952A-2E66AC616E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66750"/>
            <a:ext cx="7429500" cy="5334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2550" b="1">
                <a:solidFill>
                  <a:srgbClr val="1D2329"/>
                </a:solidFill>
                <a:latin typeface="Arial"/>
                <a:ea typeface="Arial"/>
                <a:cs typeface="Arial"/>
              </a:defRPr>
            </a:pPr>
            <a:r>
              <a:rPr sz="2550" b="1">
                <a:solidFill>
                  <a:srgbClr val="1D2329"/>
                </a:solidFill>
                <a:latin typeface="Arial"/>
                <a:ea typeface="Arial"/>
                <a:cs typeface="Arial"/>
              </a:rPr>
              <a:t>叠戴与模块化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B5194AF0-7B4C-4334-AC07-2E8998757E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" y="1314450"/>
            <a:ext cx="85725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1200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layering、charms、mixed length、detachable pendants</a:t>
            </a:r>
          </a:p>
        </p:txBody>
      </p:sp>
      <p:pic>
        <p:nvPicPr>
          <p:cNvPr id="3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f9f834e9c6a34163"/>
          <a:srcRect xmlns:a="http://schemas.openxmlformats.org/drawingml/2006/main" l="17187" t="0" r="17187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552450" y="1885950"/>
            <a:ext cx="3333750" cy="2857500"/>
          </a:xfrm>
          <a:prstGeom xmlns:a="http://schemas.openxmlformats.org/drawingml/2006/main" prst="roundRect">
            <a:avLst>
              <a:gd name="adj" fmla="val 2667"/>
            </a:avLst>
          </a:prstGeom>
        </p:spPr>
      </p:pic>
      <p:pic>
        <p:nvPicPr>
          <p:cNvPr id="3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c6e50f1901a4d8d"/>
          <a:srcRect xmlns:a="http://schemas.openxmlformats.org/drawingml/2006/main" l="2222" t="0" r="2222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4229100" y="1885950"/>
            <a:ext cx="4095750" cy="2857500"/>
          </a:xfrm>
          <a:prstGeom xmlns:a="http://schemas.openxmlformats.org/drawingml/2006/main" prst="roundRect">
            <a:avLst>
              <a:gd name="adj" fmla="val 2667"/>
            </a:avLst>
          </a:prstGeom>
        </p:spPr>
      </p:pic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64CCE666-3646-4EBC-95E0-B44B1C3A233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0" y="1885950"/>
            <a:ext cx="2647950" cy="2857500"/>
          </a:xfrm>
          <a:prstGeom xmlns:a="http://schemas.openxmlformats.org/drawingml/2006/main" prst="roundRect">
            <a:avLst>
              <a:gd name="adj" fmla="val 2878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39605372-3063-47BC-879B-B7A81CFCFE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2171700"/>
            <a:ext cx="17145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1650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趋势关键词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25122171-D85E-42AB-BD0F-A2C44DF5B5D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2647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0F5380DC-1BDE-4EB8-BE03-4FB2D83B96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2714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三层项链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E4C0A980-BB11-483E-8755-F49AA70B9C9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2647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90426A38-908A-4303-A0DE-D18F0ECFEB0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2714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可拆吊牌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622C68CE-09B9-4917-8EF2-4AC99E95AE1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3028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39BDEFC0-DFF3-4261-9288-EF10916629D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3095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戒指套组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452CFB95-B00A-4F31-BD3E-B46F0F7BCA5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3028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3CFF87EB-1B23-45A2-93E1-2E16AF50D4F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3095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小耳圈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DE206C41-03DB-4266-8F0A-A57DDA113CF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3409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5E612E46-662C-409A-887E-7715481699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3476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月亮星星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366BDB76-78AA-45CF-A07C-A1AE461E3B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3409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3BCA0E2D-5CEC-44E8-B497-62122B0CDD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3476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混金色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56F68E98-94E8-4978-9429-C2F410DCEB6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4895850"/>
            <a:ext cx="1143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5F6872"/>
                </a:solidFill>
                <a:latin typeface="Arial"/>
                <a:ea typeface="Arial"/>
                <a:cs typeface="Arial"/>
              </a:rPr>
              <a:t>趋势来源图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43D49FD4-579E-4624-8B64-8F5D5F2606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9600" y="4895850"/>
            <a:ext cx="1428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5F6872"/>
                </a:solidFill>
                <a:latin typeface="Arial"/>
                <a:ea typeface="Arial"/>
                <a:cs typeface="Arial"/>
              </a:rPr>
              <a:t>AI原创概念图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1A18C857-8108-4E40-9E8B-9C1E31AEDB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5810250"/>
            <a:ext cx="142875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9C66587F-EB20-494C-B4AC-2BB72BC0B69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876925"/>
            <a:ext cx="123825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4419dfe880a1459e"/>
              </a:rPr>
              <a:t>Marie Claire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E8CD564A-172E-4806-833D-AD05272AD9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95500" y="5810250"/>
            <a:ext cx="142875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61782EDE-5B0D-42D7-A302-B983EA9D544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190750" y="5876925"/>
            <a:ext cx="123825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7b94ac78723a4221"/>
              </a:rPr>
              <a:t>Woman &amp; Home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1640EA0C-7060-4B8F-B822-F826D41AE1C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4350" y="6324600"/>
            <a:ext cx="11163300" cy="0"/>
          </a:xfrm>
          <a:prstGeom xmlns:a="http://schemas.openxmlformats.org/drawingml/2006/main" prst="line">
            <a:avLst/>
          </a:prstGeom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E03426DC-CE08-40F0-9CC2-26AB815ED9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3400" y="6419850"/>
            <a:ext cx="7810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788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788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趋势与图片仅作参考；页面按钮可点击查看来源。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5F00D55E-E3CA-4638-8993-DAA9686F80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20450" y="6419850"/>
            <a:ext cx="4381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r">
              <a:defRPr sz="825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825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417372417"/>
      </p:ext>
    </p:extLst>
  </p:cSld>
</p:sld>
</file>

<file path=ppt/slides/slide7.xml><?xml version="1.0" encoding="utf-8"?>
<p:sld xmlns:p="http://schemas.openxmlformats.org/presentationml/2006/main">
  <p:cSld>
    <p:bg>
      <p:bgPr>
        <a:solidFill xmlns:a="http://schemas.openxmlformats.org/drawingml/2006/main">
          <a:srgbClr val="F7F5E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CED3BB65-20EC-46F2-9886-DBE0A90E12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342900"/>
            <a:ext cx="3429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方向 06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01A255F-F5BD-40FD-8D72-5218249409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66750"/>
            <a:ext cx="7429500" cy="5334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2550" b="1">
                <a:solidFill>
                  <a:srgbClr val="1D2329"/>
                </a:solidFill>
                <a:latin typeface="Arial"/>
                <a:ea typeface="Arial"/>
                <a:cs typeface="Arial"/>
              </a:defRPr>
            </a:pPr>
            <a:r>
              <a:rPr sz="2550" b="1">
                <a:solidFill>
                  <a:srgbClr val="1D2329"/>
                </a:solidFill>
                <a:latin typeface="Arial"/>
                <a:ea typeface="Arial"/>
                <a:cs typeface="Arial"/>
              </a:rPr>
              <a:t>夸张银色耳饰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A36A2627-B5BB-4767-AEBC-D14AD906180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" y="1314450"/>
            <a:ext cx="85725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1200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oversized hoops、shoulder duster、shell drop、hammered disk</a:t>
            </a:r>
          </a:p>
        </p:txBody>
      </p:sp>
      <p:pic>
        <p:nvPicPr>
          <p:cNvPr id="3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c70637bcf0b4178"/>
          <a:srcRect xmlns:a="http://schemas.openxmlformats.org/drawingml/2006/main" l="15000" t="0" r="15000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552450" y="1885950"/>
            <a:ext cx="3333750" cy="2857500"/>
          </a:xfrm>
          <a:prstGeom xmlns:a="http://schemas.openxmlformats.org/drawingml/2006/main" prst="roundRect">
            <a:avLst>
              <a:gd name="adj" fmla="val 2667"/>
            </a:avLst>
          </a:prstGeom>
        </p:spPr>
      </p:pic>
      <p:pic>
        <p:nvPicPr>
          <p:cNvPr id="3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31f7cd56bfa4c8d"/>
          <a:srcRect xmlns:a="http://schemas.openxmlformats.org/drawingml/2006/main" l="2222" t="0" r="2222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4229100" y="1885950"/>
            <a:ext cx="4095750" cy="2857500"/>
          </a:xfrm>
          <a:prstGeom xmlns:a="http://schemas.openxmlformats.org/drawingml/2006/main" prst="roundRect">
            <a:avLst>
              <a:gd name="adj" fmla="val 2667"/>
            </a:avLst>
          </a:prstGeom>
        </p:spPr>
      </p:pic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00CEA0B4-E9AA-4AF6-9B6E-1C3EDD17B7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0" y="1885950"/>
            <a:ext cx="2647950" cy="2857500"/>
          </a:xfrm>
          <a:prstGeom xmlns:a="http://schemas.openxmlformats.org/drawingml/2006/main" prst="roundRect">
            <a:avLst>
              <a:gd name="adj" fmla="val 2878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4A6DB798-049E-447A-930E-F096DC0C742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2171700"/>
            <a:ext cx="17145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1650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趋势关键词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258333BC-42E9-454C-9254-21ECD5D4BA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2647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21849B2D-9E2F-4CFB-9F2D-9F7CB028BF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2714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大耳圈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8BDEA74D-1800-48FD-A41D-0A228535FDC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2647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26EE7D6A-1263-4302-B727-9F8E59A4DA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2714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链条耳坠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89B3FD40-D3AF-44A6-94DD-9979DA7F0C9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3028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37544BCD-6024-4D6D-96D1-C80F52E8765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3095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贝壳耳坠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7F10DB49-C6E0-49C0-A463-135C38B41E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3028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39546095-F2FA-4FD4-ACCE-0B873CC3E1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3095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锤纹圆片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3985A1FE-8E7E-4DF1-AFAE-7A8475B393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0" y="3409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F2E8D8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6A8E1986-FA8B-47EE-9FA1-7B66703FC5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3476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流体形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D3D32A26-7888-41E1-AB09-21CA0652E0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3409950"/>
            <a:ext cx="12573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EE6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0DF5D836-7AE6-4405-961D-A2E1178EA80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0" y="3476625"/>
            <a:ext cx="10668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825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825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轻量大件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8A8AD306-2E9E-4D5A-BDF8-843CFF2941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4895850"/>
            <a:ext cx="1143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5F6872"/>
                </a:solidFill>
                <a:latin typeface="Arial"/>
                <a:ea typeface="Arial"/>
                <a:cs typeface="Arial"/>
              </a:rPr>
              <a:t>趋势来源图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5F597FDD-6550-4A45-A43E-2BD9C3DACF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9600" y="4895850"/>
            <a:ext cx="1428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5F6872"/>
                </a:solidFill>
                <a:latin typeface="Arial"/>
                <a:ea typeface="Arial"/>
                <a:cs typeface="Arial"/>
              </a:rPr>
              <a:t>AI原创概念图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40792BEB-5407-4AF8-A464-4FB51673C2A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5810250"/>
            <a:ext cx="142875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AD49653F-EE71-4662-B12B-33DFAA37A7F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876925"/>
            <a:ext cx="123825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2e0fd2c1b57f45ac"/>
              </a:rPr>
              <a:t>ELLE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FA0303D9-DB05-4955-A0CB-42451FC83F7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95500" y="5810250"/>
            <a:ext cx="142875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0485DB88-B9BA-45A1-A9E0-C3867269BF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190750" y="5876925"/>
            <a:ext cx="123825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87199a6b16094aa3"/>
              </a:rPr>
              <a:t>Woman &amp; Home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52E22906-D174-4E9B-AEDA-A6C4E8063CC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4350" y="6324600"/>
            <a:ext cx="11163300" cy="0"/>
          </a:xfrm>
          <a:prstGeom xmlns:a="http://schemas.openxmlformats.org/drawingml/2006/main" prst="line">
            <a:avLst/>
          </a:prstGeom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462086B4-D756-49E3-861C-B5F9D97253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3400" y="6419850"/>
            <a:ext cx="7810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788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788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趋势与图片仅作参考；页面按钮可点击查看来源。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58B4ED29-F659-40A6-AE20-E1D2F7F6FBA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20450" y="6419850"/>
            <a:ext cx="4381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r">
              <a:defRPr sz="825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825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1744144117"/>
      </p:ext>
    </p:extLst>
  </p:cSld>
</p:sld>
</file>

<file path=ppt/slides/slide8.xml><?xml version="1.0" encoding="utf-8"?>
<p:sld xmlns:p="http://schemas.openxmlformats.org/presentationml/2006/main">
  <p:cSld>
    <p:bg>
      <p:bgPr>
        <a:solidFill xmlns:a="http://schemas.openxmlformats.org/drawingml/2006/main">
          <a:srgbClr val="F7F5E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09352DE9-FD4D-4F45-9F6F-1E4BF70C42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342900"/>
            <a:ext cx="342900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9A6A35"/>
                </a:solidFill>
                <a:latin typeface="Arial"/>
                <a:ea typeface="Arial"/>
                <a:cs typeface="Arial"/>
              </a:defRPr>
            </a:pPr>
            <a:r>
              <a:rPr sz="900" b="1">
                <a:solidFill>
                  <a:srgbClr val="9A6A35"/>
                </a:solidFill>
                <a:latin typeface="Arial"/>
                <a:ea typeface="Arial"/>
                <a:cs typeface="Arial"/>
              </a:rPr>
              <a:t>SOURCE LINKS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E2013BBF-6515-4699-BA93-FE76A598E3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666750"/>
            <a:ext cx="7429500" cy="5334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2550" b="1">
                <a:solidFill>
                  <a:srgbClr val="1D2329"/>
                </a:solidFill>
                <a:latin typeface="Arial"/>
                <a:ea typeface="Arial"/>
                <a:cs typeface="Arial"/>
              </a:defRPr>
            </a:pPr>
            <a:r>
              <a:rPr sz="2550" b="1">
                <a:solidFill>
                  <a:srgbClr val="1D2329"/>
                </a:solidFill>
                <a:latin typeface="Arial"/>
                <a:ea typeface="Arial"/>
                <a:cs typeface="Arial"/>
              </a:rPr>
              <a:t>参考来源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B05A4DC-C735-4FE7-B598-BB4785E2FD9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1500" y="1314450"/>
            <a:ext cx="85725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1200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点击按钮可查看原始趋势报道。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8EF1474A-6393-4B41-B0DC-F0153FBB952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2095500"/>
            <a:ext cx="2857500" cy="666750"/>
          </a:xfrm>
          <a:prstGeom xmlns:a="http://schemas.openxmlformats.org/drawingml/2006/main" prst="roundRect">
            <a:avLst>
              <a:gd name="adj" fmla="val 1142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60F9383E-E788-4F1A-940D-E38F760DABC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2305050"/>
            <a:ext cx="20955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4E15B013-B8F5-4284-8797-ACD486003EA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352550" y="2371725"/>
            <a:ext cx="19050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ecd2bbef2a624d30"/>
              </a:rPr>
              <a:t>Woman &amp; Home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594DA8BB-9644-4F4B-A879-19F4202A4A5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05300" y="2095500"/>
            <a:ext cx="2857500" cy="666750"/>
          </a:xfrm>
          <a:prstGeom xmlns:a="http://schemas.openxmlformats.org/drawingml/2006/main" prst="roundRect">
            <a:avLst>
              <a:gd name="adj" fmla="val 1142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4239E472-E486-4F18-B41E-7B5B7423739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86300" y="2305050"/>
            <a:ext cx="20955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3D209A7B-487D-4A94-9040-C8BF20E24AD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81550" y="2371725"/>
            <a:ext cx="19050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8cc5262f6c444bc0"/>
              </a:rPr>
              <a:t>Who What Wear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C18C09D9-5779-4F57-9CC9-43EC7489F0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34300" y="2095500"/>
            <a:ext cx="2857500" cy="666750"/>
          </a:xfrm>
          <a:prstGeom xmlns:a="http://schemas.openxmlformats.org/drawingml/2006/main" prst="roundRect">
            <a:avLst>
              <a:gd name="adj" fmla="val 1142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3EA66BC5-F820-4494-A1DB-693BAB91F4A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15300" y="2305050"/>
            <a:ext cx="20955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BC56CA50-AF56-4D15-A202-4A597474A66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10550" y="2371725"/>
            <a:ext cx="19050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43399d0ad22b4026"/>
              </a:rPr>
              <a:t>ELLE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DB5E148C-9AF3-4D56-A9B1-58DBB0DE20D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3238500"/>
            <a:ext cx="2857500" cy="666750"/>
          </a:xfrm>
          <a:prstGeom xmlns:a="http://schemas.openxmlformats.org/drawingml/2006/main" prst="roundRect">
            <a:avLst>
              <a:gd name="adj" fmla="val 1142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558ADD7F-4BB7-43BA-A450-A37E88C9D8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3448050"/>
            <a:ext cx="20955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AA8D112A-97A8-49D2-90CF-1E139B6A6F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352550" y="3514725"/>
            <a:ext cx="19050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6754160cc6f84e18"/>
              </a:rPr>
              <a:t>Marie Claire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7549E724-43EB-4061-BBAB-75FD3277D6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305300" y="3238500"/>
            <a:ext cx="2857500" cy="666750"/>
          </a:xfrm>
          <a:prstGeom xmlns:a="http://schemas.openxmlformats.org/drawingml/2006/main" prst="roundRect">
            <a:avLst>
              <a:gd name="adj" fmla="val 1142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DCF92BDE-DF63-4CCD-A641-65CF25CD84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86300" y="3448050"/>
            <a:ext cx="20955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BED5976D-76A9-465C-9FF4-006209E4A79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81550" y="3514725"/>
            <a:ext cx="19050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d195d0342d6c4d7d"/>
              </a:rPr>
              <a:t>Vogue Business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7101BE31-CCE3-4E57-8E43-482CEF5063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34300" y="3238500"/>
            <a:ext cx="2857500" cy="666750"/>
          </a:xfrm>
          <a:prstGeom xmlns:a="http://schemas.openxmlformats.org/drawingml/2006/main" prst="roundRect">
            <a:avLst>
              <a:gd name="adj" fmla="val 11429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D7B47822-7407-49B4-8973-8037C349DEB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15300" y="3448050"/>
            <a:ext cx="2095500" cy="26670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E8EFF4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5004226D-4516-484B-985F-B4B9E4E3C2E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10550" y="3514725"/>
            <a:ext cx="1905000" cy="133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ctr">
              <a:defRPr sz="788" b="1">
                <a:solidFill>
                  <a:srgbClr val="356F98"/>
                </a:solidFill>
                <a:latin typeface="Arial"/>
                <a:ea typeface="Arial"/>
                <a:cs typeface="Arial"/>
              </a:defRPr>
            </a:pPr>
            <a:r>
              <a:rPr sz="788" b="1" u="sng">
                <a:solidFill>
                  <a:srgbClr val="356F98"/>
                </a:solidFill>
                <a:latin typeface="Arial"/>
                <a:ea typeface="Arial"/>
                <a:cs typeface="Arial"/>
                <a:hlinkClick xmlns:r="http://schemas.openxmlformats.org/officeDocument/2006/relationships" r:id="Re1f4154b9a444130"/>
              </a:rPr>
              <a:t>JGW Hong Kong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8B96DD8B-8DAE-498B-81F5-0B48183F6F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4350" y="6324600"/>
            <a:ext cx="11163300" cy="0"/>
          </a:xfrm>
          <a:prstGeom xmlns:a="http://schemas.openxmlformats.org/drawingml/2006/main" prst="line">
            <a:avLst/>
          </a:prstGeom>
          <a:ln xmlns:a="http://schemas.openxmlformats.org/drawingml/2006/main" w="9525">
            <a:solidFill>
              <a:srgbClr val="DED8CD"/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5E753EC9-3F24-4F55-AD61-8946AAB42D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3400" y="6419850"/>
            <a:ext cx="781050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l">
              <a:defRPr sz="788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788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趋势与图片仅作参考；页面按钮可点击查看来源。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B6E56CB1-6D49-4EB3-811F-49CCF9E7C3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20450" y="6419850"/>
            <a:ext cx="438150" cy="209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wrap="square" anchor="t"/>
          <a:lstStyle xmlns:a="http://schemas.openxmlformats.org/drawingml/2006/main"/>
          <a:p xmlns:a="http://schemas.openxmlformats.org/drawingml/2006/main">
            <a:pPr algn="r">
              <a:defRPr sz="825" b="0">
                <a:solidFill>
                  <a:srgbClr val="5F6872"/>
                </a:solidFill>
                <a:latin typeface="Arial"/>
                <a:ea typeface="Arial"/>
                <a:cs typeface="Arial"/>
              </a:defRPr>
            </a:pPr>
            <a:r>
              <a:rPr sz="825" b="0">
                <a:solidFill>
                  <a:srgbClr val="5F6872"/>
                </a:solidFill>
                <a:latin typeface="Arial"/>
                <a:ea typeface="Arial"/>
                <a:cs typeface="Arial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677271214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2026-06-16T01:16:26.8390000Z</dcterms:created>
  <dcterms:modified xsi:type="dcterms:W3CDTF">2026-06-16T01:16:26.8390000Z</dcterms:modified>
</coreProperties>
</file>